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38" r:id="rId7"/>
    <p:sldId id="337" r:id="rId8"/>
    <p:sldId id="292" r:id="rId9"/>
    <p:sldId id="274" r:id="rId10"/>
    <p:sldId id="275" r:id="rId11"/>
    <p:sldId id="318" r:id="rId12"/>
    <p:sldId id="309" r:id="rId13"/>
    <p:sldId id="327" r:id="rId14"/>
    <p:sldId id="320" r:id="rId15"/>
    <p:sldId id="328" r:id="rId16"/>
    <p:sldId id="329" r:id="rId17"/>
    <p:sldId id="319" r:id="rId18"/>
    <p:sldId id="321" r:id="rId19"/>
    <p:sldId id="312" r:id="rId20"/>
    <p:sldId id="270" r:id="rId21"/>
    <p:sldId id="271" r:id="rId22"/>
    <p:sldId id="272" r:id="rId2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03425" y="1910715"/>
            <a:ext cx="8146415" cy="3371215"/>
          </a:xfrm>
          <a:prstGeom prst="rect">
            <a:avLst/>
          </a:prstGeom>
          <a:ln w="57150">
            <a:solidFill>
              <a:srgbClr val="5B9BD5"/>
            </a:solidFill>
          </a:ln>
        </p:spPr>
      </p:pic>
      <p:grpSp>
        <p:nvGrpSpPr>
          <p:cNvPr id="10" name="组合 9"/>
          <p:cNvGrpSpPr/>
          <p:nvPr/>
        </p:nvGrpSpPr>
        <p:grpSpPr>
          <a:xfrm>
            <a:off x="955054" y="4900708"/>
            <a:ext cx="724486" cy="458769"/>
            <a:chOff x="560275" y="3433438"/>
            <a:chExt cx="1198188" cy="758734"/>
          </a:xfrm>
        </p:grpSpPr>
        <p:sp>
          <p:nvSpPr>
            <p:cNvPr id="11"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Lesson 8</a:t>
            </a:r>
            <a:endParaRPr lang="zh-CN" sz="4000"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endParaRPr>
          </a:p>
        </p:txBody>
      </p:sp>
      <p:sp>
        <p:nvSpPr>
          <p:cNvPr id="14" name="文本框 13"/>
          <p:cNvSpPr txBox="1"/>
          <p:nvPr/>
        </p:nvSpPr>
        <p:spPr>
          <a:xfrm>
            <a:off x="1925955" y="3622675"/>
            <a:ext cx="8300720" cy="1076325"/>
          </a:xfrm>
          <a:prstGeom prst="rect">
            <a:avLst/>
          </a:prstGeom>
          <a:noFill/>
        </p:spPr>
        <p:txBody>
          <a:bodyPr wrap="square" rtlCol="0">
            <a:spAutoFit/>
          </a:bodyPr>
          <a:p>
            <a:pPr algn="ct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micro:bit</a:t>
            </a:r>
            <a:r>
              <a:rPr lang="zh-CN" altLang="en-US"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a:t>
            </a:r>
            <a:r>
              <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basic lesson 8 “Smart alarm clock”</a:t>
            </a:r>
            <a:endParaRPr lang="en-US" altLang="zh-CN" sz="3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a:p>
            <a:pPr algn="ctr"/>
            <a:endParaRPr lang="en-US" altLang="zh-CN" sz="3200"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501640" y="2670810"/>
            <a:ext cx="4537075" cy="645160"/>
          </a:xfrm>
          <a:prstGeom prst="rect">
            <a:avLst/>
          </a:prstGeom>
          <a:noFill/>
        </p:spPr>
        <p:txBody>
          <a:bodyPr wrap="square" rtlCol="0">
            <a:spAutoFit/>
          </a:bodyPr>
          <a:p>
            <a:pPr algn="l"/>
            <a:r>
              <a:rPr lang="en-US" altLang="zh-CN" dirty="0">
                <a:solidFill>
                  <a:schemeClr val="accent5">
                    <a:lumMod val="75000"/>
                  </a:schemeClr>
                </a:solidFill>
                <a:cs typeface="+mn-lt"/>
              </a:rPr>
              <a:t>	</a:t>
            </a:r>
            <a:r>
              <a:rPr lang="zh-CN" altLang="en-US" dirty="0">
                <a:solidFill>
                  <a:schemeClr val="accent5">
                    <a:lumMod val="75000"/>
                  </a:schemeClr>
                </a:solidFill>
                <a:cs typeface="+mn-lt"/>
              </a:rPr>
              <a:t>This building block indicates whether the current environment is day or night.</a:t>
            </a:r>
            <a:endParaRPr lang="zh-CN" altLang="en-US" dirty="0">
              <a:solidFill>
                <a:schemeClr val="accent5">
                  <a:lumMod val="75000"/>
                </a:schemeClr>
              </a:solidFill>
              <a:cs typeface="+mn-lt"/>
            </a:endParaRPr>
          </a:p>
        </p:txBody>
      </p:sp>
      <p:pic>
        <p:nvPicPr>
          <p:cNvPr id="19" name="图片 18"/>
          <p:cNvPicPr>
            <a:picLocks noChangeAspect="1"/>
          </p:cNvPicPr>
          <p:nvPr/>
        </p:nvPicPr>
        <p:blipFill>
          <a:blip r:embed="rId3"/>
          <a:stretch>
            <a:fillRect/>
          </a:stretch>
        </p:blipFill>
        <p:spPr>
          <a:xfrm>
            <a:off x="1609090" y="1568450"/>
            <a:ext cx="3678555" cy="372046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标题 1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9" name="任意多边形 18"/>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0" name="图片 19"/>
          <p:cNvPicPr>
            <a:picLocks noChangeAspect="1"/>
          </p:cNvPicPr>
          <p:nvPr/>
        </p:nvPicPr>
        <p:blipFill>
          <a:blip r:embed="rId3"/>
          <a:stretch>
            <a:fillRect/>
          </a:stretch>
        </p:blipFill>
        <p:spPr>
          <a:xfrm>
            <a:off x="1306195" y="1885950"/>
            <a:ext cx="3647440" cy="3571240"/>
          </a:xfrm>
          <a:prstGeom prst="rect">
            <a:avLst/>
          </a:prstGeom>
        </p:spPr>
      </p:pic>
      <p:sp>
        <p:nvSpPr>
          <p:cNvPr id="21" name="文本框 20"/>
          <p:cNvSpPr txBox="1"/>
          <p:nvPr/>
        </p:nvSpPr>
        <p:spPr>
          <a:xfrm>
            <a:off x="5012055" y="2489200"/>
            <a:ext cx="5457190" cy="2676525"/>
          </a:xfrm>
          <a:prstGeom prst="rect">
            <a:avLst/>
          </a:prstGeom>
          <a:noFill/>
        </p:spPr>
        <p:txBody>
          <a:bodyPr wrap="square" rtlCol="0">
            <a:spAutoFit/>
          </a:bodyPr>
          <a:p>
            <a:pPr algn="l"/>
            <a:r>
              <a:rPr sz="2400" dirty="0">
                <a:solidFill>
                  <a:schemeClr val="accent5">
                    <a:lumMod val="75000"/>
                  </a:schemeClr>
                </a:solidFill>
                <a:ea typeface="宋体" panose="02010600030101010101" pitchFamily="2" charset="-122"/>
                <a:cs typeface="+mn-lt"/>
              </a:rPr>
              <a:t>Turn off the colorful lights.</a:t>
            </a:r>
            <a:endParaRPr sz="2400" dirty="0">
              <a:solidFill>
                <a:schemeClr val="accent5">
                  <a:lumMod val="75000"/>
                </a:schemeClr>
              </a:solidFill>
              <a:ea typeface="宋体" panose="02010600030101010101" pitchFamily="2" charset="-122"/>
              <a:cs typeface="+mn-lt"/>
            </a:endParaRPr>
          </a:p>
          <a:p>
            <a:pPr algn="l"/>
            <a:endParaRPr lang="en-US" altLang="zh-CN" sz="2400" b="1" dirty="0">
              <a:solidFill>
                <a:schemeClr val="accent5">
                  <a:lumMod val="75000"/>
                </a:schemeClr>
              </a:solidFill>
              <a:latin typeface="微软雅黑 Light" panose="020B0502040204020203" charset="-122"/>
              <a:ea typeface="微软雅黑 Light" panose="020B0502040204020203" charset="-122"/>
            </a:endParaRPr>
          </a:p>
          <a:p>
            <a:pPr algn="l"/>
            <a:r>
              <a:rPr sz="2400" dirty="0">
                <a:solidFill>
                  <a:schemeClr val="accent5">
                    <a:lumMod val="75000"/>
                  </a:schemeClr>
                </a:solidFill>
                <a:ea typeface="宋体" panose="02010600030101010101" pitchFamily="2" charset="-122"/>
                <a:cs typeface="+mn-lt"/>
              </a:rPr>
              <a:t>Note: Every time you complete an experiment on a colorful light, you need to use a program that turns off the colorful lights. Otherwise the colorful lights will remain on.</a:t>
            </a:r>
            <a:endParaRPr sz="2400" dirty="0">
              <a:solidFill>
                <a:schemeClr val="accent5">
                  <a:lumMod val="75000"/>
                </a:schemeClr>
              </a:solidFill>
              <a:ea typeface="宋体" panose="02010600030101010101" pitchFamily="2" charset="-122"/>
              <a:cs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007100" y="2261870"/>
            <a:ext cx="5023485" cy="829945"/>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sz="2400" dirty="0">
                <a:solidFill>
                  <a:schemeClr val="accent5">
                    <a:lumMod val="75000"/>
                  </a:schemeClr>
                </a:solidFill>
                <a:ea typeface="微软雅黑 Light" panose="020B0502040204020203" charset="-122"/>
                <a:cs typeface="+mn-lt"/>
              </a:rPr>
              <a:t>Turn off or turn on the handle vibration</a:t>
            </a:r>
            <a:r>
              <a:rPr lang="en-US" sz="2400" dirty="0">
                <a:solidFill>
                  <a:schemeClr val="accent5">
                    <a:lumMod val="75000"/>
                  </a:schemeClr>
                </a:solidFill>
                <a:ea typeface="微软雅黑 Light" panose="020B0502040204020203" charset="-122"/>
                <a:cs typeface="+mn-lt"/>
              </a:rPr>
              <a:t>.</a:t>
            </a:r>
            <a:endParaRPr lang="en-US"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509395" y="1565910"/>
            <a:ext cx="4497705" cy="372618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20140" y="176657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822950" y="2510790"/>
            <a:ext cx="4848225" cy="1198880"/>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rPr>
              <a:t>         </a:t>
            </a:r>
            <a:r>
              <a:rPr sz="2400" dirty="0">
                <a:solidFill>
                  <a:schemeClr val="accent5">
                    <a:lumMod val="75000"/>
                  </a:schemeClr>
                </a:solidFill>
                <a:ea typeface="宋体" panose="02010600030101010101" pitchFamily="2" charset="-122"/>
                <a:cs typeface="+mn-lt"/>
              </a:rPr>
              <a:t>Use this building block when controlling the lights built into the </a:t>
            </a:r>
            <a:r>
              <a:rPr lang="en-US" sz="2400" dirty="0">
                <a:solidFill>
                  <a:schemeClr val="accent5">
                    <a:lumMod val="75000"/>
                  </a:schemeClr>
                </a:solidFill>
                <a:ea typeface="宋体" panose="02010600030101010101" pitchFamily="2" charset="-122"/>
                <a:cs typeface="+mn-lt"/>
              </a:rPr>
              <a:t>micro:bit Game Handle.</a:t>
            </a:r>
            <a:endParaRPr lang="en-US" sz="2400" dirty="0">
              <a:solidFill>
                <a:schemeClr val="accent5">
                  <a:lumMod val="75000"/>
                </a:schemeClr>
              </a:solidFill>
              <a:ea typeface="宋体" panose="02010600030101010101" pitchFamily="2" charset="-122"/>
              <a:cs typeface="+mn-lt"/>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1" name="图片 20"/>
          <p:cNvPicPr>
            <a:picLocks noChangeAspect="1"/>
          </p:cNvPicPr>
          <p:nvPr/>
        </p:nvPicPr>
        <p:blipFill>
          <a:blip r:embed="rId3"/>
          <a:stretch>
            <a:fillRect/>
          </a:stretch>
        </p:blipFill>
        <p:spPr>
          <a:xfrm>
            <a:off x="1271905" y="1820545"/>
            <a:ext cx="4114165" cy="35223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582410" y="2571115"/>
            <a:ext cx="4229735" cy="1568450"/>
          </a:xfrm>
          <a:prstGeom prst="rect">
            <a:avLst/>
          </a:prstGeom>
          <a:noFill/>
        </p:spPr>
        <p:txBody>
          <a:bodyPr wrap="square" rtlCol="0">
            <a:spAutoFit/>
          </a:bodyPr>
          <a:p>
            <a:pPr algn="l"/>
            <a:r>
              <a:rPr lang="en-US" altLang="zh-CN" sz="2400" dirty="0">
                <a:solidFill>
                  <a:schemeClr val="accent5">
                    <a:lumMod val="75000"/>
                  </a:schemeClr>
                </a:solidFill>
                <a:ea typeface="微软雅黑 Light" panose="020B0502040204020203" charset="-122"/>
                <a:cs typeface="+mn-lt"/>
              </a:rPr>
              <a:t>	Plays tone through pin “P0”.</a:t>
            </a:r>
            <a:r>
              <a:rPr lang="zh-CN" altLang="en-US" sz="2400" dirty="0">
                <a:solidFill>
                  <a:schemeClr val="accent5">
                    <a:lumMod val="75000"/>
                  </a:schemeClr>
                </a:solidFill>
                <a:ea typeface="微软雅黑 Light" panose="020B0502040204020203" charset="-122"/>
                <a:cs typeface="+mn-lt"/>
              </a:rPr>
              <a:t>In the handle, “P0” is connected to the buzzer, and the buzzer plays the ringtone.</a:t>
            </a:r>
            <a:endParaRPr lang="zh-CN" altLang="en-US"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609090" y="1614170"/>
            <a:ext cx="4799330" cy="363474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243320" y="2859405"/>
            <a:ext cx="4229735" cy="829945"/>
          </a:xfrm>
          <a:prstGeom prst="rect">
            <a:avLst/>
          </a:prstGeom>
          <a:noFill/>
        </p:spPr>
        <p:txBody>
          <a:bodyPr wrap="square" rtlCol="0">
            <a:spAutoFit/>
          </a:bodyPr>
          <a:p>
            <a:pPr algn="l"/>
            <a:r>
              <a:rPr lang="en-US" altLang="zh-CN" sz="2400" dirty="0">
                <a:solidFill>
                  <a:schemeClr val="accent5">
                    <a:lumMod val="75000"/>
                  </a:schemeClr>
                </a:solidFill>
                <a:ea typeface="微软雅黑 Light" panose="020B0502040204020203" charset="-122"/>
                <a:cs typeface="+mn-lt"/>
              </a:rPr>
              <a:t> 	Rests(plays nothing)for a specified time through pin “P0”.</a:t>
            </a:r>
            <a:endParaRPr lang="zh-CN" altLang="en-US"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725930" y="1614170"/>
            <a:ext cx="4328160" cy="360045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925830" y="1433195"/>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737985" y="2762250"/>
            <a:ext cx="2795270" cy="1198880"/>
          </a:xfrm>
          <a:prstGeom prst="rect">
            <a:avLst/>
          </a:prstGeom>
          <a:noFill/>
        </p:spPr>
        <p:txBody>
          <a:bodyPr wrap="square" rtlCol="0">
            <a:spAutoFit/>
          </a:bodyPr>
          <a:p>
            <a:pPr algn="l"/>
            <a:r>
              <a:rPr lang="en-US" altLang="zh-CN" sz="2400" dirty="0">
                <a:solidFill>
                  <a:schemeClr val="accent5">
                    <a:lumMod val="75000"/>
                  </a:schemeClr>
                </a:solidFill>
                <a:ea typeface="宋体" panose="02010600030101010101" pitchFamily="2" charset="-122"/>
                <a:cs typeface="+mn-lt"/>
                <a:sym typeface="+mn-ea"/>
              </a:rPr>
              <a:t>        </a:t>
            </a:r>
            <a:r>
              <a:rPr lang="zh-CN" sz="2400" dirty="0">
                <a:solidFill>
                  <a:schemeClr val="accent5">
                    <a:lumMod val="75000"/>
                  </a:schemeClr>
                </a:solidFill>
                <a:ea typeface="宋体" panose="02010600030101010101" pitchFamily="2" charset="-122"/>
                <a:cs typeface="+mn-lt"/>
                <a:sym typeface="+mn-ea"/>
              </a:rPr>
              <a:t>Select the color that the light on the handle is lit</a:t>
            </a:r>
            <a:r>
              <a:rPr lang="en-US" altLang="zh-CN" sz="2400" dirty="0">
                <a:solidFill>
                  <a:schemeClr val="accent5">
                    <a:lumMod val="75000"/>
                  </a:schemeClr>
                </a:solidFill>
                <a:ea typeface="宋体" panose="02010600030101010101" pitchFamily="2" charset="-122"/>
                <a:cs typeface="+mn-lt"/>
                <a:sym typeface="+mn-ea"/>
              </a:rPr>
              <a:t>.</a:t>
            </a:r>
            <a:endParaRPr lang="en-US" altLang="zh-CN" sz="2400" dirty="0">
              <a:solidFill>
                <a:schemeClr val="accent5">
                  <a:lumMod val="75000"/>
                </a:schemeClr>
              </a:solidFill>
              <a:ea typeface="宋体" panose="02010600030101010101" pitchFamily="2" charset="-122"/>
              <a:cs typeface="+mn-lt"/>
              <a:sym typeface="+mn-ea"/>
            </a:endParaRPr>
          </a:p>
        </p:txBody>
      </p:sp>
      <p:pic>
        <p:nvPicPr>
          <p:cNvPr id="19" name="图片 18"/>
          <p:cNvPicPr>
            <a:picLocks noChangeAspect="1"/>
          </p:cNvPicPr>
          <p:nvPr/>
        </p:nvPicPr>
        <p:blipFill>
          <a:blip r:embed="rId3"/>
          <a:stretch>
            <a:fillRect/>
          </a:stretch>
        </p:blipFill>
        <p:spPr>
          <a:xfrm>
            <a:off x="1224915" y="1627505"/>
            <a:ext cx="4888230" cy="309943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659755" y="2670810"/>
            <a:ext cx="4848225" cy="1198880"/>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rPr>
              <a:t>         </a:t>
            </a:r>
            <a:r>
              <a:rPr sz="2400" dirty="0">
                <a:solidFill>
                  <a:schemeClr val="accent5">
                    <a:lumMod val="75000"/>
                  </a:schemeClr>
                </a:solidFill>
                <a:ea typeface="宋体" panose="02010600030101010101" pitchFamily="2" charset="-122"/>
                <a:cs typeface="+mn-lt"/>
              </a:rPr>
              <a:t>Pause for 100 milliseconds, in the program we change the value to </a:t>
            </a:r>
            <a:r>
              <a:rPr lang="en-US" sz="2400" dirty="0">
                <a:solidFill>
                  <a:schemeClr val="accent5">
                    <a:lumMod val="75000"/>
                  </a:schemeClr>
                </a:solidFill>
                <a:ea typeface="宋体" panose="02010600030101010101" pitchFamily="2" charset="-122"/>
                <a:cs typeface="+mn-lt"/>
              </a:rPr>
              <a:t>2</a:t>
            </a:r>
            <a:r>
              <a:rPr sz="2400" dirty="0">
                <a:solidFill>
                  <a:schemeClr val="accent5">
                    <a:lumMod val="75000"/>
                  </a:schemeClr>
                </a:solidFill>
                <a:ea typeface="宋体" panose="02010600030101010101" pitchFamily="2" charset="-122"/>
                <a:cs typeface="+mn-lt"/>
              </a:rPr>
              <a:t>00 milliseconds</a:t>
            </a:r>
            <a:r>
              <a:rPr lang="en-US" sz="2400" dirty="0">
                <a:solidFill>
                  <a:schemeClr val="accent5">
                    <a:lumMod val="75000"/>
                  </a:schemeClr>
                </a:solidFill>
                <a:ea typeface="宋体" panose="02010600030101010101" pitchFamily="2" charset="-122"/>
                <a:cs typeface="+mn-lt"/>
              </a:rPr>
              <a:t>.</a:t>
            </a:r>
            <a:endParaRPr lang="en-US" sz="2400" dirty="0">
              <a:solidFill>
                <a:schemeClr val="accent5">
                  <a:lumMod val="75000"/>
                </a:schemeClr>
              </a:solidFill>
              <a:ea typeface="宋体" panose="02010600030101010101" pitchFamily="2" charset="-122"/>
              <a:cs typeface="+mn-lt"/>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1" name="图片 20"/>
          <p:cNvPicPr>
            <a:picLocks noChangeAspect="1"/>
          </p:cNvPicPr>
          <p:nvPr/>
        </p:nvPicPr>
        <p:blipFill>
          <a:blip r:embed="rId3"/>
          <a:stretch>
            <a:fillRect/>
          </a:stretch>
        </p:blipFill>
        <p:spPr>
          <a:xfrm>
            <a:off x="1329055" y="1770380"/>
            <a:ext cx="3923665" cy="36868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650230" y="2378075"/>
            <a:ext cx="4848225" cy="1568450"/>
          </a:xfrm>
          <a:prstGeom prst="rect">
            <a:avLst/>
          </a:prstGeom>
          <a:noFill/>
        </p:spPr>
        <p:txBody>
          <a:bodyPr wrap="square" rtlCol="0">
            <a:spAutoFit/>
          </a:bodyPr>
          <a:p>
            <a:pPr algn="l"/>
            <a:r>
              <a:rPr lang="en-US" altLang="zh-CN" sz="2400" dirty="0">
                <a:solidFill>
                  <a:schemeClr val="accent5">
                    <a:lumMod val="75000"/>
                  </a:schemeClr>
                </a:solidFill>
                <a:ea typeface="宋体" panose="02010600030101010101" pitchFamily="2" charset="-122"/>
                <a:cs typeface="+mn-lt"/>
              </a:rPr>
              <a:t>        Draws an image on LED screen. </a:t>
            </a:r>
            <a:r>
              <a:rPr sz="2400" dirty="0">
                <a:solidFill>
                  <a:schemeClr val="accent5">
                    <a:lumMod val="75000"/>
                  </a:schemeClr>
                </a:solidFill>
                <a:ea typeface="宋体" panose="02010600030101010101" pitchFamily="2" charset="-122"/>
                <a:cs typeface="+mn-lt"/>
              </a:rPr>
              <a:t>Click on the small square above, the small square will turn red, and finally it will show up on the </a:t>
            </a:r>
            <a:r>
              <a:rPr lang="en-US" sz="2400" dirty="0">
                <a:solidFill>
                  <a:schemeClr val="accent5">
                    <a:lumMod val="75000"/>
                  </a:schemeClr>
                </a:solidFill>
                <a:ea typeface="宋体" panose="02010600030101010101" pitchFamily="2" charset="-122"/>
                <a:cs typeface="+mn-lt"/>
              </a:rPr>
              <a:t>LED </a:t>
            </a:r>
            <a:r>
              <a:rPr sz="2400" dirty="0">
                <a:solidFill>
                  <a:schemeClr val="accent5">
                    <a:lumMod val="75000"/>
                  </a:schemeClr>
                </a:solidFill>
                <a:ea typeface="宋体" panose="02010600030101010101" pitchFamily="2" charset="-122"/>
                <a:cs typeface="+mn-lt"/>
              </a:rPr>
              <a:t>screen.</a:t>
            </a:r>
            <a:endParaRPr lang="zh-CN" sz="2400" dirty="0">
              <a:solidFill>
                <a:schemeClr val="accent5">
                  <a:lumMod val="75000"/>
                </a:schemeClr>
              </a:solidFill>
              <a:ea typeface="宋体" panose="02010600030101010101" pitchFamily="2" charset="-122"/>
              <a:cs typeface="+mn-lt"/>
            </a:endParaRPr>
          </a:p>
        </p:txBody>
      </p:sp>
      <p:pic>
        <p:nvPicPr>
          <p:cNvPr id="19" name="图片 18"/>
          <p:cNvPicPr>
            <a:picLocks noChangeAspect="1"/>
          </p:cNvPicPr>
          <p:nvPr/>
        </p:nvPicPr>
        <p:blipFill>
          <a:blip r:embed="rId3"/>
          <a:stretch>
            <a:fillRect/>
          </a:stretch>
        </p:blipFill>
        <p:spPr>
          <a:xfrm>
            <a:off x="1540510" y="1614170"/>
            <a:ext cx="3860165" cy="362966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042035" y="191135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7811770" y="2459990"/>
            <a:ext cx="2884170" cy="2306955"/>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sym typeface="+mn-ea"/>
              </a:rPr>
              <a:t>           </a:t>
            </a:r>
            <a:r>
              <a:rPr sz="2400" dirty="0">
                <a:solidFill>
                  <a:schemeClr val="accent5">
                    <a:lumMod val="75000"/>
                  </a:schemeClr>
                </a:solidFill>
                <a:ea typeface="宋体" panose="02010600030101010101"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3" name="图片 22"/>
          <p:cNvPicPr>
            <a:picLocks noChangeAspect="1"/>
          </p:cNvPicPr>
          <p:nvPr/>
        </p:nvPicPr>
        <p:blipFill>
          <a:blip r:embed="rId3"/>
          <a:stretch>
            <a:fillRect/>
          </a:stretch>
        </p:blipFill>
        <p:spPr>
          <a:xfrm>
            <a:off x="1042035" y="2294890"/>
            <a:ext cx="3722370" cy="3162300"/>
          </a:xfrm>
          <a:prstGeom prst="rect">
            <a:avLst/>
          </a:prstGeom>
        </p:spPr>
      </p:pic>
      <p:pic>
        <p:nvPicPr>
          <p:cNvPr id="24" name="图片 23"/>
          <p:cNvPicPr>
            <a:picLocks noChangeAspect="1"/>
          </p:cNvPicPr>
          <p:nvPr/>
        </p:nvPicPr>
        <p:blipFill>
          <a:blip r:embed="rId4"/>
          <a:stretch>
            <a:fillRect/>
          </a:stretch>
        </p:blipFill>
        <p:spPr>
          <a:xfrm>
            <a:off x="4589780" y="2282825"/>
            <a:ext cx="3221990" cy="32581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anose="020B0604020202020204" pitchFamily="34" charset="0"/>
                <a:ea typeface="Arial" panose="020B0604020202020204" pitchFamily="34" charset="0"/>
              </a:rPr>
              <a:t>Part 5</a:t>
            </a:r>
            <a:endParaRPr lang="en-US" altLang="zh-CN" dirty="0" smtClean="0">
              <a:latin typeface="Arial" panose="020B0604020202020204" pitchFamily="34" charset="0"/>
              <a:ea typeface="Arial" panose="020B0604020202020204"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anose="020B0604020202020204" pitchFamily="34" charset="0"/>
                <a:ea typeface="Arial" panose="020B0604020202020204" pitchFamily="34" charset="0"/>
                <a:sym typeface="+mn-ea"/>
                <a:hlinkClick r:id="rId3" action="ppaction://hlinksldjump"/>
              </a:rPr>
              <a:t>Have a try </a:t>
            </a:r>
            <a:endParaRPr lang="zh-CN" altLang="en-US" dirty="0">
              <a:solidFill>
                <a:schemeClr val="accent5">
                  <a:lumMod val="75000"/>
                </a:schemeClr>
              </a:solidFill>
              <a:latin typeface="黑体" panose="02010609060101010101" charset="-122"/>
              <a:ea typeface="黑体" panose="02010609060101010101"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anose="020B0604020202020204" pitchFamily="34" charset="0"/>
                <a:ea typeface="Arial" panose="020B0604020202020204" pitchFamily="34" charset="0"/>
                <a:hlinkClick r:id="rId4" action="ppaction://hlinksldjump"/>
              </a:rPr>
              <a:t>Learning goals</a:t>
            </a:r>
            <a:endParaRPr lang="zh-CN" altLang="en-US" dirty="0">
              <a:solidFill>
                <a:srgbClr val="0070C0"/>
              </a:solidFill>
              <a:latin typeface="Arial" panose="020B0604020202020204" pitchFamily="34" charset="0"/>
              <a:ea typeface="Arial" panose="020B0604020202020204"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rPr>
              <a:t>Preparation</a:t>
            </a:r>
            <a:endPar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6" action="ppaction://hlinksldjump"/>
              </a:rPr>
              <a:t>Search for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Combin</a:t>
            </a:r>
            <a:r>
              <a:rPr lang="en-US" altLang="zh-CN" dirty="0">
                <a:solidFill>
                  <a:schemeClr val="accent5">
                    <a:lumMod val="75000"/>
                  </a:schemeClr>
                </a:solidFill>
                <a:latin typeface="Arial" panose="020B0604020202020204" pitchFamily="34" charset="0"/>
                <a:ea typeface="Arial" panose="020B0604020202020204" pitchFamily="34" charset="0"/>
                <a:hlinkClick r:id="rId7" action="ppaction://hlinksldjump"/>
              </a:rPr>
              <a:t>e</a:t>
            </a:r>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4</a:t>
            </a:r>
            <a:endParaRPr lang="zh-CN" altLang="en-US" dirty="0">
              <a:latin typeface="Arial" panose="020B0604020202020204" pitchFamily="34" charset="0"/>
              <a:ea typeface="Arial" panose="020B0604020202020204"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Part1</a:t>
            </a:r>
            <a:endParaRPr lang="en-US" altLang="zh-CN" dirty="0" smtClean="0">
              <a:latin typeface="Arial" panose="020B0604020202020204" pitchFamily="34" charset="0"/>
              <a:ea typeface="Arial" panose="020B0604020202020204"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2</a:t>
            </a:r>
            <a:endParaRPr lang="zh-CN" altLang="en-US" dirty="0">
              <a:latin typeface="Arial" panose="020B0604020202020204" pitchFamily="34" charset="0"/>
              <a:ea typeface="Arial" panose="020B0604020202020204"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Part3</a:t>
            </a:r>
            <a:endParaRPr lang="zh-CN" altLang="en-US" dirty="0">
              <a:latin typeface="Arial" panose="020B0604020202020204" pitchFamily="34" charset="0"/>
              <a:ea typeface="Arial" panose="020B0604020202020204"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286635" y="1911350"/>
            <a:ext cx="7618095" cy="3723005"/>
          </a:xfrm>
          <a:prstGeom prst="rect">
            <a:avLst/>
          </a:prstGeom>
          <a:noFill/>
        </p:spPr>
        <p:txBody>
          <a:bodyPr wrap="square" rtlCol="0" anchor="t">
            <a:spAutoFit/>
          </a:bodyPr>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Do you learn the course today?</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If you learn to do it, give yourself a top quack.</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buNone/>
            </a:pPr>
            <a:r>
              <a:rPr lang="zh-CN" altLang="en-US" sz="2400" dirty="0">
                <a:solidFill>
                  <a:schemeClr val="accent5">
                    <a:lumMod val="75000"/>
                  </a:schemeClr>
                </a:solidFill>
                <a:latin typeface="方正少儿_GBK" panose="02000000000000000000" charset="-122"/>
                <a:ea typeface="方正少儿_GBK" panose="02000000000000000000" charset="-122"/>
                <a:sym typeface="+mn-ea"/>
              </a:rPr>
              <a:t>Now give you a homework assignment.</a:t>
            </a:r>
            <a:endParaRPr lang="en-US" altLang="zh-CN" sz="2800" dirty="0">
              <a:solidFill>
                <a:schemeClr val="accent5">
                  <a:lumMod val="75000"/>
                </a:schemeClr>
              </a:solidFill>
              <a:latin typeface="方正少儿_GBK" panose="02000000000000000000" charset="-122"/>
              <a:ea typeface="方正少儿_GBK" panose="02000000000000000000" charset="-122"/>
              <a:sym typeface="+mn-ea"/>
            </a:endParaRPr>
          </a:p>
          <a:p>
            <a:pPr algn="l"/>
            <a:endParaRPr lang="zh-CN" altLang="en-US" sz="2800" dirty="0">
              <a:solidFill>
                <a:srgbClr val="FF0000"/>
              </a:solidFill>
              <a:latin typeface="方正少儿_GBK" panose="02000000000000000000" charset="-122"/>
              <a:ea typeface="方正少儿_GBK" panose="02000000000000000000" charset="-122"/>
              <a:sym typeface="+mn-ea"/>
            </a:endParaRPr>
          </a:p>
          <a:p>
            <a:pPr algn="l"/>
            <a:r>
              <a:rPr sz="2800" dirty="0">
                <a:solidFill>
                  <a:srgbClr val="FF0000"/>
                </a:solidFill>
                <a:ea typeface="宋体" panose="02010600030101010101" pitchFamily="2" charset="-122"/>
                <a:cs typeface="+mn-lt"/>
                <a:sym typeface="+mn-ea"/>
              </a:rPr>
              <a:t>Add a button stop function based on this function</a:t>
            </a:r>
            <a:r>
              <a:rPr lang="en-US" sz="2800" dirty="0">
                <a:solidFill>
                  <a:srgbClr val="FF0000"/>
                </a:solidFill>
                <a:ea typeface="宋体" panose="02010600030101010101" pitchFamily="2" charset="-122"/>
                <a:cs typeface="+mn-lt"/>
                <a:sym typeface="+mn-ea"/>
              </a:rPr>
              <a:t>.</a:t>
            </a:r>
            <a:endParaRPr sz="2800" dirty="0">
              <a:solidFill>
                <a:srgbClr val="FF0000"/>
              </a:solidFill>
              <a:ea typeface="宋体" panose="02010600030101010101" pitchFamily="2" charset="-122"/>
              <a:cs typeface="+mn-lt"/>
              <a:sym typeface="+mn-ea"/>
            </a:endParaRPr>
          </a:p>
          <a:p>
            <a:pPr algn="l"/>
            <a:endParaRPr lang="en-US" altLang="zh-CN" sz="2800"/>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Start your little brain. Try it.</a:t>
            </a:r>
            <a:endParaRPr lang="zh-CN" altLang="en-US"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a:p>
        </p:txBody>
      </p:sp>
      <p:sp>
        <p:nvSpPr>
          <p:cNvPr id="16" name="标题 15"/>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91565"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647825" y="3871595"/>
            <a:ext cx="8667115" cy="1568450"/>
          </a:xfrm>
          <a:prstGeom prst="rect">
            <a:avLst/>
          </a:prstGeom>
          <a:noFill/>
        </p:spPr>
        <p:txBody>
          <a:bodyPr wrap="square" rtlCol="0" anchor="t">
            <a:spAutoFit/>
          </a:bodyPr>
          <a:p>
            <a:r>
              <a:rPr lang="en-US" altLang="zh-CN" sz="2400">
                <a:solidFill>
                  <a:schemeClr val="accent1"/>
                </a:solidFill>
                <a:effectLst>
                  <a:outerShdw blurRad="38100" dist="25400" dir="5400000" algn="ctr" rotWithShape="0">
                    <a:srgbClr val="6E747A">
                      <a:alpha val="43000"/>
                    </a:srgbClr>
                  </a:outerShdw>
                </a:effectLst>
              </a:rPr>
              <a:t>	</a:t>
            </a:r>
            <a:r>
              <a:rPr lang="zh-CN" sz="2400">
                <a:solidFill>
                  <a:schemeClr val="accent1"/>
                </a:solidFill>
                <a:effectLst>
                  <a:outerShdw blurRad="38100" dist="25400" dir="5400000" algn="ctr" rotWithShape="0">
                    <a:srgbClr val="6E747A">
                      <a:alpha val="43000"/>
                    </a:srgbClr>
                  </a:outerShdw>
                </a:effectLst>
              </a:rPr>
              <a:t>After </a:t>
            </a:r>
            <a:r>
              <a:rPr lang="en-US" altLang="zh-CN" sz="2400">
                <a:solidFill>
                  <a:schemeClr val="accent1"/>
                </a:solidFill>
                <a:effectLst>
                  <a:outerShdw blurRad="38100" dist="25400" dir="5400000" algn="ctr" rotWithShape="0">
                    <a:srgbClr val="6E747A">
                      <a:alpha val="43000"/>
                    </a:srgbClr>
                  </a:outerShdw>
                </a:effectLst>
              </a:rPr>
              <a:t>we</a:t>
            </a:r>
            <a:r>
              <a:rPr lang="zh-CN" sz="2400">
                <a:solidFill>
                  <a:schemeClr val="accent1"/>
                </a:solidFill>
                <a:effectLst>
                  <a:outerShdw blurRad="38100" dist="25400" dir="5400000" algn="ctr" rotWithShape="0">
                    <a:srgbClr val="6E747A">
                      <a:alpha val="43000"/>
                    </a:srgbClr>
                  </a:outerShdw>
                </a:effectLst>
              </a:rPr>
              <a:t> downloads the program, if the current environment is very bright, it means that the morning is bright, then the small speaker will alarm, the colorful lights will flash, and the handle will vibrate</a:t>
            </a:r>
            <a:r>
              <a:rPr lang="en-US" altLang="zh-CN" sz="2400">
                <a:solidFill>
                  <a:schemeClr val="accent1"/>
                </a:solidFill>
                <a:effectLst>
                  <a:outerShdw blurRad="38100" dist="25400" dir="5400000" algn="ctr" rotWithShape="0">
                    <a:srgbClr val="6E747A">
                      <a:alpha val="43000"/>
                    </a:srgbClr>
                  </a:outerShdw>
                </a:effectLst>
              </a:rPr>
              <a:t>.</a:t>
            </a:r>
            <a:endParaRPr lang="en-US" altLang="zh-CN" sz="2400">
              <a:solidFill>
                <a:schemeClr val="accent1"/>
              </a:solidFill>
              <a:effectLst>
                <a:outerShdw blurRad="38100" dist="25400" dir="5400000" algn="ctr" rotWithShape="0">
                  <a:srgbClr val="6E747A">
                    <a:alpha val="43000"/>
                  </a:srgbClr>
                </a:outerShdw>
              </a:effectLst>
            </a:endParaRPr>
          </a:p>
        </p:txBody>
      </p:sp>
      <p:pic>
        <p:nvPicPr>
          <p:cNvPr id="9" name="图片 8"/>
          <p:cNvPicPr>
            <a:picLocks noChangeAspect="1"/>
          </p:cNvPicPr>
          <p:nvPr/>
        </p:nvPicPr>
        <p:blipFill>
          <a:blip r:embed="rId3"/>
          <a:stretch>
            <a:fillRect/>
          </a:stretch>
        </p:blipFill>
        <p:spPr>
          <a:xfrm rot="16200000">
            <a:off x="2870200" y="1484630"/>
            <a:ext cx="1950720" cy="2601595"/>
          </a:xfrm>
          <a:prstGeom prst="rect">
            <a:avLst/>
          </a:prstGeom>
        </p:spPr>
      </p:pic>
      <p:pic>
        <p:nvPicPr>
          <p:cNvPr id="10" name="图片 9"/>
          <p:cNvPicPr>
            <a:picLocks noChangeAspect="1"/>
          </p:cNvPicPr>
          <p:nvPr/>
        </p:nvPicPr>
        <p:blipFill>
          <a:blip r:embed="rId4"/>
          <a:stretch>
            <a:fillRect/>
          </a:stretch>
        </p:blipFill>
        <p:spPr>
          <a:xfrm rot="16200000">
            <a:off x="5870575" y="1480820"/>
            <a:ext cx="1973580" cy="2632710"/>
          </a:xfrm>
          <a:prstGeom prst="rect">
            <a:avLst/>
          </a:prstGeom>
        </p:spPr>
      </p:pic>
      <p:sp>
        <p:nvSpPr>
          <p:cNvPr id="8" name="标题 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156845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 Micro USB Cable</a:t>
            </a:r>
            <a:endParaRPr lang="en-US" altLang="zh-CN" sz="32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a:p>
            <a:endParaRPr lang="zh-CN" altLang="en-US" sz="3200" dirty="0">
              <a:solidFill>
                <a:schemeClr val="accent5">
                  <a:lumMod val="75000"/>
                </a:schemeClr>
              </a:solidFill>
              <a:latin typeface="宋体" panose="02010600030101010101" pitchFamily="2" charset="-122"/>
              <a:ea typeface="宋体" panose="02010600030101010101"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342390" y="2319655"/>
            <a:ext cx="9468485" cy="2971165"/>
          </a:xfrm>
          <a:prstGeom prst="rect">
            <a:avLst/>
          </a:prstGeom>
          <a:noFill/>
        </p:spPr>
        <p:txBody>
          <a:bodyPr wrap="square" rtlCol="0">
            <a:spAutoFit/>
          </a:bodyPr>
          <a:p>
            <a:pPr algn="l"/>
            <a:r>
              <a:rPr lang="en-US" altLang="zh-CN" sz="3200" baseline="-25000" dirty="0">
                <a:solidFill>
                  <a:srgbClr val="FF0000"/>
                </a:solidFill>
                <a:ea typeface="宋体" panose="02010600030101010101" pitchFamily="2" charset="-122"/>
                <a:cs typeface="+mn-lt"/>
              </a:rPr>
              <a:t>1.Online:  </a:t>
            </a:r>
            <a:r>
              <a:rPr sz="3200" baseline="-25000" dirty="0">
                <a:ea typeface="宋体" panose="02010600030101010101" pitchFamily="2" charset="-122"/>
              </a:rPr>
              <a:t>Connect Micro:bit to the computer via USB cable, and the computer will pop up a U disk and click the URL in the U disk to enter the programming interface.</a:t>
            </a:r>
            <a:r>
              <a:rPr sz="3200" baseline="-25000" dirty="0">
                <a:ea typeface="宋体" panose="02010600030101010101" pitchFamily="2" charset="-122"/>
                <a:sym typeface="+mn-ea"/>
              </a:rPr>
              <a:t>Enter this URL </a:t>
            </a:r>
            <a:r>
              <a:rPr sz="3200" baseline="-25000" dirty="0">
                <a:solidFill>
                  <a:srgbClr val="FF0000"/>
                </a:solidFill>
                <a:ea typeface="宋体" panose="02010600030101010101" pitchFamily="2" charset="-122"/>
                <a:sym typeface="+mn-ea"/>
              </a:rPr>
              <a:t>https://github.com/lzty634158/GHBit</a:t>
            </a:r>
            <a:r>
              <a:rPr sz="3200" baseline="-25000" dirty="0">
                <a:ea typeface="宋体" panose="02010600030101010101" pitchFamily="2" charset="-122"/>
                <a:sym typeface="+mn-ea"/>
              </a:rPr>
              <a:t> to get the package named GHBit</a:t>
            </a:r>
            <a:r>
              <a:rPr lang="en-US" sz="3200" baseline="-25000" dirty="0">
                <a:ea typeface="宋体" panose="02010600030101010101" pitchFamily="2" charset="-122"/>
                <a:sym typeface="+mn-ea"/>
              </a:rPr>
              <a:t>.</a:t>
            </a:r>
            <a:endParaRPr lang="en-US" sz="3200" baseline="-25000" dirty="0">
              <a:ea typeface="宋体" panose="02010600030101010101" pitchFamily="2" charset="-122"/>
              <a:sym typeface="+mn-ea"/>
            </a:endParaRPr>
          </a:p>
          <a:p>
            <a:pPr algn="l"/>
            <a:endParaRPr lang="zh-CN" altLang="en-US" sz="3200" baseline="-25000" dirty="0">
              <a:solidFill>
                <a:schemeClr val="tx1"/>
              </a:solidFill>
              <a:latin typeface="宋体" panose="02010600030101010101" pitchFamily="2" charset="-122"/>
              <a:ea typeface="宋体" panose="02010600030101010101" pitchFamily="2" charset="-122"/>
            </a:endParaRPr>
          </a:p>
          <a:p>
            <a:r>
              <a:rPr lang="en-US" altLang="zh-CN" sz="3200" baseline="-25000" dirty="0">
                <a:solidFill>
                  <a:srgbClr val="FF0000"/>
                </a:solidFill>
                <a:ea typeface="宋体" panose="02010600030101010101" pitchFamily="2" charset="-122"/>
                <a:cs typeface="+mn-lt"/>
              </a:rPr>
              <a:t>2.offline：</a:t>
            </a:r>
            <a:r>
              <a:rPr lang="en-US" altLang="zh-CN" sz="3200" baseline="-25000" dirty="0">
                <a:solidFill>
                  <a:schemeClr val="tx1"/>
                </a:solidFill>
                <a:ea typeface="宋体" panose="02010600030101010101" pitchFamily="2" charset="-122"/>
                <a:cs typeface="+mn-lt"/>
              </a:rPr>
              <a:t>Open micro:bit offline programming software and add GHBit package.Click on "Advanced" and select "Add Package".</a:t>
            </a:r>
            <a:r>
              <a:rPr sz="3200" baseline="-25000" dirty="0">
                <a:ea typeface="宋体" panose="02010600030101010101" pitchFamily="2" charset="-122"/>
              </a:rPr>
              <a:t>Enter this URL </a:t>
            </a:r>
            <a:r>
              <a:rPr sz="3200" baseline="-25000" dirty="0">
                <a:solidFill>
                  <a:srgbClr val="FF0000"/>
                </a:solidFill>
                <a:ea typeface="宋体" panose="02010600030101010101" pitchFamily="2" charset="-122"/>
              </a:rPr>
              <a:t>https://github.com/lzty634158/GHBit</a:t>
            </a:r>
            <a:r>
              <a:rPr sz="3200" baseline="-25000" dirty="0">
                <a:ea typeface="宋体" panose="02010600030101010101" pitchFamily="2" charset="-122"/>
              </a:rPr>
              <a:t> to get the package named GHBit</a:t>
            </a:r>
            <a:r>
              <a:rPr lang="en-US" sz="3200" baseline="-25000" dirty="0">
                <a:ea typeface="宋体" panose="02010600030101010101" pitchFamily="2" charset="-122"/>
              </a:rPr>
              <a:t>.</a:t>
            </a:r>
            <a:endParaRPr lang="en-US" sz="3200" baseline="-25000" dirty="0">
              <a:ea typeface="宋体" panose="02010600030101010101" pitchFamily="2" charset="-122"/>
            </a:endParaRPr>
          </a:p>
          <a:p>
            <a:endParaRPr lang="en-US" sz="3200" baseline="-25000" dirty="0">
              <a:ea typeface="宋体" panose="02010600030101010101" pitchFamily="2" charset="-122"/>
            </a:endParaRPr>
          </a:p>
          <a:p>
            <a:r>
              <a:rPr lang="en-US" sz="3200" baseline="-25000" dirty="0">
                <a:ea typeface="宋体" panose="02010600030101010101" pitchFamily="2" charset="-122"/>
              </a:rPr>
              <a:t>Note: If you already have a GHBit package, you don't need to add it repeatedly.</a:t>
            </a:r>
            <a:endParaRPr lang="en-US" sz="3200" baseline="-25000" dirty="0">
              <a:ea typeface="宋体" panose="02010600030101010101" pitchFamily="2" charset="-122"/>
            </a:endParaRPr>
          </a:p>
        </p:txBody>
      </p:sp>
      <p:sp>
        <p:nvSpPr>
          <p:cNvPr id="18" name="文本框 17"/>
          <p:cNvSpPr txBox="1"/>
          <p:nvPr/>
        </p:nvSpPr>
        <p:spPr>
          <a:xfrm>
            <a:off x="3642995" y="1981835"/>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14" name="任意多边形 13"/>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317514" y="5177568"/>
            <a:ext cx="724486" cy="458769"/>
            <a:chOff x="560275" y="3433438"/>
            <a:chExt cx="1198188" cy="758734"/>
          </a:xfrm>
        </p:grpSpPr>
        <p:sp>
          <p:nvSpPr>
            <p:cNvPr id="1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文本框 17"/>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9" name="文本框 18"/>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2" name="图片 21"/>
          <p:cNvPicPr>
            <a:picLocks noChangeAspect="1"/>
          </p:cNvPicPr>
          <p:nvPr/>
        </p:nvPicPr>
        <p:blipFill>
          <a:blip r:embed="rId3"/>
          <a:stretch>
            <a:fillRect/>
          </a:stretch>
        </p:blipFill>
        <p:spPr>
          <a:xfrm>
            <a:off x="1539240" y="1815465"/>
            <a:ext cx="3326130" cy="3511550"/>
          </a:xfrm>
          <a:prstGeom prst="rect">
            <a:avLst/>
          </a:prstGeom>
        </p:spPr>
      </p:pic>
      <p:sp>
        <p:nvSpPr>
          <p:cNvPr id="23" name="文本框 22"/>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panose="020B0502040204020203" charset="-122"/>
                <a:ea typeface="微软雅黑 Light" panose="020B0502040204020203"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3" name="图片 12"/>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5" name="任意多边形 14"/>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317514" y="5177568"/>
            <a:ext cx="724486" cy="458769"/>
            <a:chOff x="560275" y="3433438"/>
            <a:chExt cx="1198188" cy="758734"/>
          </a:xfrm>
        </p:grpSpPr>
        <p:sp>
          <p:nvSpPr>
            <p:cNvPr id="17"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9" name="文本框 18"/>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0" name="文本框 19"/>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1" name="文本框 20"/>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2" name="图片 21"/>
          <p:cNvPicPr>
            <a:picLocks noChangeAspect="1"/>
          </p:cNvPicPr>
          <p:nvPr/>
        </p:nvPicPr>
        <p:blipFill>
          <a:blip r:embed="rId3"/>
          <a:stretch>
            <a:fillRect/>
          </a:stretch>
        </p:blipFill>
        <p:spPr>
          <a:xfrm>
            <a:off x="1414145" y="1875155"/>
            <a:ext cx="3660775" cy="3518535"/>
          </a:xfrm>
          <a:prstGeom prst="rect">
            <a:avLst/>
          </a:prstGeom>
        </p:spPr>
      </p:pic>
      <p:pic>
        <p:nvPicPr>
          <p:cNvPr id="23" name="图片 22"/>
          <p:cNvPicPr>
            <a:picLocks noChangeAspect="1"/>
          </p:cNvPicPr>
          <p:nvPr/>
        </p:nvPicPr>
        <p:blipFill>
          <a:blip r:embed="rId4"/>
          <a:stretch>
            <a:fillRect/>
          </a:stretch>
        </p:blipFill>
        <p:spPr>
          <a:xfrm>
            <a:off x="5680710" y="2550795"/>
            <a:ext cx="4135755" cy="890905"/>
          </a:xfrm>
          <a:prstGeom prst="rect">
            <a:avLst/>
          </a:prstGeom>
        </p:spPr>
      </p:pic>
      <p:sp>
        <p:nvSpPr>
          <p:cNvPr id="24" name="标题 23"/>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6" name="任意多边形 2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altLang="zh-CN" sz="2400" dirty="0">
                <a:solidFill>
                  <a:schemeClr val="accent5">
                    <a:lumMod val="75000"/>
                  </a:schemeClr>
                </a:solidFill>
                <a:ea typeface="微软雅黑 Light" panose="020B0502040204020203"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4127</Words>
  <Application>WPS 演示</Application>
  <PresentationFormat>宽屏</PresentationFormat>
  <Paragraphs>213</Paragraphs>
  <Slides>21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宋体</vt:lpstr>
      <vt:lpstr>Wingdings</vt:lpstr>
      <vt:lpstr>微软雅黑</vt:lpstr>
      <vt:lpstr>黑体</vt:lpstr>
      <vt:lpstr>方正少儿_GBK</vt:lpstr>
      <vt:lpstr>微软雅黑 Light</vt:lpstr>
      <vt:lpstr>Calibri</vt:lpstr>
      <vt:lpstr>Arial Unicode MS</vt:lpstr>
      <vt:lpstr>Calibri Light</vt:lpstr>
      <vt:lpstr>方正喵呜体</vt: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公孙绿萼</cp:lastModifiedBy>
  <cp:revision>82</cp:revision>
  <dcterms:created xsi:type="dcterms:W3CDTF">2018-09-06T08:46:00Z</dcterms:created>
  <dcterms:modified xsi:type="dcterms:W3CDTF">2018-10-08T03:24:23Z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